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66" r:id="rId2"/>
    <p:sldId id="541" r:id="rId3"/>
    <p:sldId id="531" r:id="rId4"/>
    <p:sldId id="529" r:id="rId5"/>
    <p:sldId id="530" r:id="rId6"/>
    <p:sldId id="536" r:id="rId7"/>
    <p:sldId id="535" r:id="rId8"/>
    <p:sldId id="532" r:id="rId9"/>
    <p:sldId id="533" r:id="rId10"/>
    <p:sldId id="552" r:id="rId11"/>
    <p:sldId id="539" r:id="rId12"/>
    <p:sldId id="528" r:id="rId13"/>
    <p:sldId id="542" r:id="rId14"/>
    <p:sldId id="543" r:id="rId15"/>
    <p:sldId id="547" r:id="rId16"/>
    <p:sldId id="544" r:id="rId17"/>
    <p:sldId id="548" r:id="rId18"/>
    <p:sldId id="545" r:id="rId19"/>
    <p:sldId id="549" r:id="rId20"/>
    <p:sldId id="546" r:id="rId21"/>
    <p:sldId id="550" r:id="rId22"/>
    <p:sldId id="540" r:id="rId23"/>
    <p:sldId id="55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870F0-BEB8-4761-A953-6E99419A8011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F4760-0778-431C-BBCC-718ECE3A4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3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Thanking the GSNA and Alyssia for inviting me to present to you all today.</a:t>
            </a:r>
          </a:p>
          <a:p>
            <a:endParaRPr lang="en-US" dirty="0"/>
          </a:p>
          <a:p>
            <a:r>
              <a:rPr lang="en-US" dirty="0"/>
              <a:t>I’m a little rusty, dust off some of the cobwebs. You may see me peeking at my screen from time to time, that’s just checking my notes to make sure I don’t miss anything.</a:t>
            </a:r>
          </a:p>
          <a:p>
            <a:endParaRPr lang="en-US" dirty="0"/>
          </a:p>
          <a:p>
            <a:r>
              <a:rPr lang="en-US" dirty="0"/>
              <a:t>(PANTS)</a:t>
            </a:r>
          </a:p>
          <a:p>
            <a:endParaRPr lang="en-US" dirty="0"/>
          </a:p>
          <a:p>
            <a:r>
              <a:rPr lang="en-US" dirty="0"/>
              <a:t>I was a corporate trainer for 10 years, systems and procedures training, as well as soft skills. I’m not a psychologist or mentalist. </a:t>
            </a:r>
          </a:p>
          <a:p>
            <a:endParaRPr lang="en-US" dirty="0"/>
          </a:p>
          <a:p>
            <a:r>
              <a:rPr lang="en-US" dirty="0"/>
              <a:t>Normally this presentation is about half the day, but I’m going to cram it into 45 mins to lets go!!</a:t>
            </a:r>
          </a:p>
          <a:p>
            <a:endParaRPr lang="en-US" dirty="0"/>
          </a:p>
          <a:p>
            <a:r>
              <a:rPr lang="en-US" dirty="0"/>
              <a:t>2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47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</a:t>
            </a:r>
          </a:p>
          <a:p>
            <a:endParaRPr lang="en-US" dirty="0"/>
          </a:p>
          <a:p>
            <a:r>
              <a:rPr lang="en-US" dirty="0"/>
              <a:t>Bucket #1, was that simple scale of Introvert and Extrovert. Important to understand that because again our energy source is a very powerful component of our personality. </a:t>
            </a:r>
          </a:p>
          <a:p>
            <a:endParaRPr lang="en-US" dirty="0"/>
          </a:p>
          <a:p>
            <a:r>
              <a:rPr lang="en-US" dirty="0"/>
              <a:t>Bucket#2 is where we will identify our personality with a color. </a:t>
            </a:r>
          </a:p>
          <a:p>
            <a:endParaRPr lang="en-US" dirty="0"/>
          </a:p>
          <a:p>
            <a:r>
              <a:rPr lang="en-US" dirty="0"/>
              <a:t>With all the methods that exist out there, I have found that the color method provides the simplest way to help identify our personality and those around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81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CC8D5-6D68-A443-97C0-91AE5977134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30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20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7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min</a:t>
            </a:r>
          </a:p>
          <a:p>
            <a:endParaRPr lang="en-US" dirty="0"/>
          </a:p>
          <a:p>
            <a:r>
              <a:rPr lang="en-US" dirty="0"/>
              <a:t>PEOPLE ARE EASY TO MANAGE, JUST THINK OF CATTLE. A COWBOY CORRALS THEIR CATTLE BY BARKING AT THEM A FEW TIMES. LIKE KIDS RIGHT.</a:t>
            </a:r>
          </a:p>
          <a:p>
            <a:endParaRPr lang="en-US" dirty="0"/>
          </a:p>
          <a:p>
            <a:r>
              <a:rPr lang="en-US" dirty="0"/>
              <a:t>NOW IMAGINE IF THOSE CATTLES HAD PERSONALITES. HOW WOULD BARKING WORK THEN.</a:t>
            </a:r>
          </a:p>
          <a:p>
            <a:endParaRPr lang="en-US" dirty="0"/>
          </a:p>
          <a:p>
            <a:r>
              <a:rPr lang="en-US" dirty="0"/>
              <a:t>ITS IMORTANT TO KNOW THAT WE MANAGE PERSONALITES RATHER THAN JUST PEOPLE. </a:t>
            </a:r>
          </a:p>
          <a:p>
            <a:endParaRPr lang="en-US" dirty="0"/>
          </a:p>
          <a:p>
            <a:r>
              <a:rPr lang="en-US" dirty="0"/>
              <a:t>QUESTION, SHOW OF HANDS,  IS YOUR OWN PERSONALITY IMPORTANT IN MANAGING OTHERS.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31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65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ASKING WHO I AM IS OFTEN TIMES MORE VALUABLE THAN AKSING WHO YOU ARE. </a:t>
            </a:r>
          </a:p>
          <a:p>
            <a:endParaRPr lang="en-US"/>
          </a:p>
          <a:p>
            <a:r>
              <a:rPr lang="en-US"/>
              <a:t>SELF ACTUALIZATION – WHICH IS THE PINNACLE OF MASLOWS HIERACHY – AS HUMANS WE NEED THINGS </a:t>
            </a:r>
          </a:p>
          <a:p>
            <a:endParaRPr lang="en-US"/>
          </a:p>
          <a:p>
            <a:r>
              <a:rPr lang="en-US"/>
              <a:t>FOOD WATER AND SHELTER</a:t>
            </a:r>
          </a:p>
          <a:p>
            <a:r>
              <a:rPr lang="en-US"/>
              <a:t>SAFETY AND SECURITY</a:t>
            </a:r>
          </a:p>
          <a:p>
            <a:r>
              <a:rPr lang="en-US"/>
              <a:t>LOVE AND BELONGING</a:t>
            </a:r>
          </a:p>
          <a:p>
            <a:r>
              <a:rPr lang="en-US"/>
              <a:t>ESTEEM – BOTH SELF AND THOSE AROUND YOU</a:t>
            </a:r>
          </a:p>
          <a:p>
            <a:r>
              <a:rPr lang="en-US"/>
              <a:t>BE ALL THAT YOU CAN BE</a:t>
            </a:r>
          </a:p>
          <a:p>
            <a:endParaRPr lang="en-US" dirty="0"/>
          </a:p>
          <a:p>
            <a:r>
              <a:rPr lang="en-US" dirty="0"/>
              <a:t>WE’VE PROBABLY HEARD OF SOME OF THESE INDIVIDUALS AND THE WORK THEY HAVE DONE IN THE FIELD OF HUMAN PSYCOLOGY AND BEHAVIOUR</a:t>
            </a:r>
          </a:p>
          <a:p>
            <a:endParaRPr lang="en-US" dirty="0"/>
          </a:p>
          <a:p>
            <a:r>
              <a:rPr lang="en-US" dirty="0"/>
              <a:t>Many different methods and interpretations…today we are going to break things down into two buckets to make it more digestible if you will</a:t>
            </a:r>
          </a:p>
          <a:p>
            <a:endParaRPr lang="en-US" dirty="0"/>
          </a:p>
          <a:p>
            <a:r>
              <a:rPr lang="en-US" dirty="0"/>
              <a:t>8 Min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LOOK AT THESE PICTURES AND IN YOUR MIND THINK ABOUT WHAT YOU THINK THESE TWO REPRESENT.</a:t>
            </a:r>
          </a:p>
          <a:p>
            <a:endParaRPr lang="en-US" dirty="0"/>
          </a:p>
          <a:p>
            <a:r>
              <a:rPr lang="en-US" dirty="0"/>
              <a:t>CONCERT</a:t>
            </a:r>
          </a:p>
          <a:p>
            <a:r>
              <a:rPr lang="en-US" dirty="0"/>
              <a:t>STUDENT</a:t>
            </a:r>
          </a:p>
          <a:p>
            <a:r>
              <a:rPr lang="en-US" dirty="0"/>
              <a:t>CROWD</a:t>
            </a:r>
          </a:p>
          <a:p>
            <a:r>
              <a:rPr lang="en-US" dirty="0"/>
              <a:t>QUIET</a:t>
            </a:r>
          </a:p>
          <a:p>
            <a:endParaRPr lang="en-US" dirty="0"/>
          </a:p>
          <a:p>
            <a:r>
              <a:rPr lang="en-US" dirty="0"/>
              <a:t>THEY REPRESENT YOUR ENERGY SOURCE…I’LL EXPLAIN THAT IN A MINUTE</a:t>
            </a:r>
          </a:p>
          <a:p>
            <a:endParaRPr lang="en-US" dirty="0"/>
          </a:p>
          <a:p>
            <a:r>
              <a:rPr lang="en-US" dirty="0"/>
              <a:t>NOW START THINKING ABOUT WHICH OF THESE YOU ASSOCIATE YOURSELF WITH. IS IT THE LOUD CONCERT SCENE OR THE QUITE BOOK ON A COUCH..</a:t>
            </a:r>
          </a:p>
          <a:p>
            <a:endParaRPr lang="en-US" dirty="0"/>
          </a:p>
          <a:p>
            <a:r>
              <a:rPr lang="en-US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66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</a:t>
            </a:r>
          </a:p>
          <a:p>
            <a:endParaRPr lang="en-US" dirty="0"/>
          </a:p>
          <a:p>
            <a:r>
              <a:rPr lang="en-US" dirty="0"/>
              <a:t>Look at this serene mountain scene… looks peaceful and somewhat secluded.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</a:t>
            </a:r>
          </a:p>
          <a:p>
            <a:endParaRPr lang="en-US" dirty="0"/>
          </a:p>
          <a:p>
            <a:r>
              <a:rPr lang="en-US" dirty="0"/>
              <a:t>That same valley in the picture before also hosts one of the biggest music and art festivals in the world. </a:t>
            </a:r>
          </a:p>
          <a:p>
            <a:endParaRPr lang="en-US" dirty="0"/>
          </a:p>
          <a:p>
            <a:r>
              <a:rPr lang="en-US" dirty="0"/>
              <a:t>About half of you were already imagining a nice quiet walk taking in the scenery possible a sunset. The other half were like ok, mountains nice, sure. </a:t>
            </a:r>
          </a:p>
          <a:p>
            <a:endParaRPr lang="en-US" dirty="0"/>
          </a:p>
          <a:p>
            <a:r>
              <a:rPr lang="en-US" dirty="0"/>
              <a:t>The other half of the room might have gotten more excited when this festival picture came up. Saying, wow that looks like it could be fun.</a:t>
            </a:r>
          </a:p>
          <a:p>
            <a:endParaRPr lang="en-US" dirty="0"/>
          </a:p>
          <a:p>
            <a:r>
              <a:rPr lang="en-US" dirty="0"/>
              <a:t>Some of you may have been indifferent by looking at either of the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</a:t>
            </a:r>
          </a:p>
          <a:p>
            <a:endParaRPr lang="en-US" dirty="0"/>
          </a:p>
          <a:p>
            <a:r>
              <a:rPr lang="en-US" dirty="0"/>
              <a:t>Our energy source is really categorized into two often </a:t>
            </a:r>
            <a:r>
              <a:rPr lang="en-US" dirty="0" err="1"/>
              <a:t>missused</a:t>
            </a:r>
            <a:r>
              <a:rPr lang="en-US" dirty="0"/>
              <a:t> or misunderstood terms</a:t>
            </a:r>
          </a:p>
          <a:p>
            <a:endParaRPr lang="en-US" dirty="0"/>
          </a:p>
          <a:p>
            <a:r>
              <a:rPr lang="en-US" dirty="0"/>
              <a:t>EXTROVERT: ENERGY SOURCE IS EXTERNAL</a:t>
            </a:r>
          </a:p>
          <a:p>
            <a:r>
              <a:rPr lang="en-US" dirty="0"/>
              <a:t>INTROVERT: ENERGY SOURCE IS INTERNAL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10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BDC1C6"/>
                </a:solidFill>
                <a:effectLst/>
                <a:latin typeface="Roboto" panose="02000000000000000000" pitchFamily="2" charset="0"/>
              </a:rPr>
              <a:t>AMBIVERT: a person whose personality has a balance of extrovert and introvert features.</a:t>
            </a:r>
          </a:p>
          <a:p>
            <a:r>
              <a:rPr lang="en-US" dirty="0"/>
              <a:t>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4760-0778-431C-BBCC-718ECE3A4B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6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1110" y="639098"/>
            <a:ext cx="3401961" cy="3494790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entury Gothic" panose="020B0502020202020204" pitchFamily="34" charset="0"/>
              </a:rPr>
              <a:t>Managing </a:t>
            </a:r>
            <a:br>
              <a:rPr lang="en-US" sz="5000" dirty="0">
                <a:latin typeface="Century Gothic" panose="020B0502020202020204" pitchFamily="34" charset="0"/>
              </a:rPr>
            </a:br>
            <a:r>
              <a:rPr lang="en-US" sz="5000" dirty="0">
                <a:latin typeface="Century Gothic" panose="020B0502020202020204" pitchFamily="34" charset="0"/>
              </a:rPr>
              <a:t>People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110" y="4455621"/>
            <a:ext cx="3417990" cy="1238616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Jose Herreria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8D7ED5-98E6-BFD7-DC5F-D491205AB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093494"/>
            <a:ext cx="6912217" cy="414732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E356F-30B4-B5F3-CAF6-A585D8B60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231" y="5112366"/>
            <a:ext cx="883679" cy="115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DE9BA-B604-ED15-A473-F2A0E6612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278" y="28172"/>
            <a:ext cx="2477729" cy="24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768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CB79862-2F47-54A4-8F43-B5F6307C11F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061850" y="23278"/>
            <a:ext cx="6151417" cy="64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lack and white background classroom image.">
            <a:extLst>
              <a:ext uri="{FF2B5EF4-FFF2-40B4-BE49-F238E27FC236}">
                <a16:creationId xmlns:a16="http://schemas.microsoft.com/office/drawing/2014/main" id="{466F5FC0-0CD5-750F-8F69-9A730A1F91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45" name="Sample 2" hidden="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en-US" dirty="0">
                <a:noFill/>
              </a:rPr>
              <a:t>Sample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AF6F12-33C4-D220-C068-8C629E2EFF58}"/>
              </a:ext>
            </a:extLst>
          </p:cNvPr>
          <p:cNvSpPr/>
          <p:nvPr/>
        </p:nvSpPr>
        <p:spPr>
          <a:xfrm>
            <a:off x="626745" y="809901"/>
            <a:ext cx="10938510" cy="222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35413" y="152387"/>
            <a:ext cx="605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ea typeface="Century Gothic" charset="0"/>
                <a:cs typeface="Century Gothic" charset="0"/>
              </a:rPr>
              <a:t>We are wired in our own way!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4598" y="1332331"/>
            <a:ext cx="487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ea typeface="Century Gothic" charset="0"/>
                <a:cs typeface="Century Gothic" charset="0"/>
              </a:rPr>
              <a:t>Everyone has a personality type they gravitate to. It </a:t>
            </a:r>
          </a:p>
          <a:p>
            <a:pPr algn="r"/>
            <a:r>
              <a:rPr lang="en-US" sz="2800" b="1" dirty="0">
                <a:ea typeface="Century Gothic" charset="0"/>
                <a:cs typeface="Century Gothic" charset="0"/>
              </a:rPr>
              <a:t>is those differences in</a:t>
            </a:r>
          </a:p>
          <a:p>
            <a:pPr algn="r"/>
            <a:r>
              <a:rPr lang="en-US" sz="2800" b="1" dirty="0">
                <a:ea typeface="Century Gothic" charset="0"/>
                <a:cs typeface="Century Gothic" charset="0"/>
              </a:rPr>
              <a:t>personality that allow</a:t>
            </a:r>
          </a:p>
          <a:p>
            <a:pPr algn="r"/>
            <a:r>
              <a:rPr lang="en-US" sz="2800" b="1" dirty="0">
                <a:ea typeface="Century Gothic" charset="0"/>
                <a:cs typeface="Century Gothic" charset="0"/>
              </a:rPr>
              <a:t>us to thrive or fail.</a:t>
            </a:r>
          </a:p>
          <a:p>
            <a:pPr algn="r"/>
            <a:endParaRPr lang="en-US" sz="2800" b="1" dirty="0">
              <a:ea typeface="Century Gothic" charset="0"/>
              <a:cs typeface="Century Gothic" charset="0"/>
            </a:endParaRPr>
          </a:p>
          <a:p>
            <a:pPr algn="r"/>
            <a:r>
              <a:rPr lang="en-US" sz="2800" b="1" dirty="0">
                <a:ea typeface="Century Gothic" charset="0"/>
                <a:cs typeface="Century Gothic" charset="0"/>
              </a:rPr>
              <a:t>If we know how to see </a:t>
            </a:r>
          </a:p>
          <a:p>
            <a:pPr algn="r"/>
            <a:r>
              <a:rPr lang="en-US" sz="2800" b="1" dirty="0">
                <a:ea typeface="Century Gothic" charset="0"/>
                <a:cs typeface="Century Gothic" charset="0"/>
              </a:rPr>
              <a:t>personality types by color</a:t>
            </a:r>
          </a:p>
          <a:p>
            <a:pPr algn="r"/>
            <a:r>
              <a:rPr lang="en-US" sz="2800" b="1" dirty="0">
                <a:ea typeface="Century Gothic" charset="0"/>
                <a:cs typeface="Century Gothic" charset="0"/>
              </a:rPr>
              <a:t>we can find better </a:t>
            </a:r>
          </a:p>
          <a:p>
            <a:pPr algn="r"/>
            <a:r>
              <a:rPr lang="en-US" sz="2800" b="1" dirty="0">
                <a:ea typeface="Century Gothic" charset="0"/>
                <a:cs typeface="Century Gothic" charset="0"/>
              </a:rPr>
              <a:t>collaboration and better</a:t>
            </a:r>
          </a:p>
          <a:p>
            <a:pPr algn="r"/>
            <a:r>
              <a:rPr lang="en-US" sz="2800" b="1" dirty="0">
                <a:ea typeface="Century Gothic" charset="0"/>
                <a:cs typeface="Century Gothic" charset="0"/>
              </a:rPr>
              <a:t>outcomes!</a:t>
            </a:r>
            <a:endParaRPr lang="en-US" sz="2800" dirty="0">
              <a:ea typeface="Century Gothic" charset="0"/>
              <a:cs typeface="Century Gothic" charset="0"/>
            </a:endParaRPr>
          </a:p>
        </p:txBody>
      </p:sp>
      <p:grpSp>
        <p:nvGrpSpPr>
          <p:cNvPr id="8" name="Group 7" descr="Cutout People group."/>
          <p:cNvGrpSpPr/>
          <p:nvPr/>
        </p:nvGrpSpPr>
        <p:grpSpPr>
          <a:xfrm>
            <a:off x="161451" y="310093"/>
            <a:ext cx="7954122" cy="6077793"/>
            <a:chOff x="350089" y="780207"/>
            <a:chExt cx="7954122" cy="6077793"/>
          </a:xfrm>
        </p:grpSpPr>
        <p:pic>
          <p:nvPicPr>
            <p:cNvPr id="15" name="Picture 14" descr="Cutout woman Sophie writing on a white board from behind.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74"/>
            <a:stretch/>
          </p:blipFill>
          <p:spPr>
            <a:xfrm>
              <a:off x="350089" y="1675787"/>
              <a:ext cx="3321550" cy="5182213"/>
            </a:xfrm>
            <a:prstGeom prst="rect">
              <a:avLst/>
            </a:prstGeom>
          </p:spPr>
        </p:pic>
        <p:pic>
          <p:nvPicPr>
            <p:cNvPr id="20" name="Picture 19" descr="Cutout man Isaac hands on hips from behind.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37256" y="780207"/>
              <a:ext cx="4466955" cy="6077793"/>
            </a:xfrm>
            <a:prstGeom prst="rect">
              <a:avLst/>
            </a:prstGeom>
          </p:spPr>
        </p:pic>
      </p:grp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F137AF5-9D21-8704-955A-C6C00B23B77A}"/>
              </a:ext>
            </a:extLst>
          </p:cNvPr>
          <p:cNvSpPr/>
          <p:nvPr/>
        </p:nvSpPr>
        <p:spPr>
          <a:xfrm flipH="1">
            <a:off x="1375730" y="72377"/>
            <a:ext cx="1827369" cy="1313600"/>
          </a:xfrm>
          <a:prstGeom prst="cloudCallout">
            <a:avLst>
              <a:gd name="adj1" fmla="val -4570"/>
              <a:gd name="adj2" fmla="val 92954"/>
            </a:avLst>
          </a:prstGeom>
          <a:solidFill>
            <a:srgbClr val="EBEBE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This isn’t fun!!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8BE193E6-C9A4-FC21-2570-DC80641BDAB0}"/>
              </a:ext>
            </a:extLst>
          </p:cNvPr>
          <p:cNvSpPr/>
          <p:nvPr/>
        </p:nvSpPr>
        <p:spPr>
          <a:xfrm>
            <a:off x="3279156" y="82089"/>
            <a:ext cx="1827368" cy="1313600"/>
          </a:xfrm>
          <a:prstGeom prst="cloudCallout">
            <a:avLst>
              <a:gd name="adj1" fmla="val 57979"/>
              <a:gd name="adj2" fmla="val 63370"/>
            </a:avLst>
          </a:prstGeom>
          <a:solidFill>
            <a:srgbClr val="EBEBE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Oh no!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Analysis Paralysis</a:t>
            </a:r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C638F3-5BB8-6CD2-583B-AB100661A5E7}"/>
              </a:ext>
            </a:extLst>
          </p:cNvPr>
          <p:cNvCxnSpPr>
            <a:cxnSpLocks/>
          </p:cNvCxnSpPr>
          <p:nvPr/>
        </p:nvCxnSpPr>
        <p:spPr>
          <a:xfrm>
            <a:off x="6096000" y="1059025"/>
            <a:ext cx="0" cy="424493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B5C25B-3C88-EE2D-4026-E1A2F90B8606}"/>
              </a:ext>
            </a:extLst>
          </p:cNvPr>
          <p:cNvCxnSpPr>
            <a:cxnSpLocks/>
          </p:cNvCxnSpPr>
          <p:nvPr/>
        </p:nvCxnSpPr>
        <p:spPr>
          <a:xfrm>
            <a:off x="3732231" y="3165765"/>
            <a:ext cx="474228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50D952-3EC2-61EC-8BC9-D2A344D13B44}"/>
              </a:ext>
            </a:extLst>
          </p:cNvPr>
          <p:cNvSpPr txBox="1"/>
          <p:nvPr/>
        </p:nvSpPr>
        <p:spPr>
          <a:xfrm>
            <a:off x="1105402" y="2670058"/>
            <a:ext cx="2122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TASK </a:t>
            </a:r>
          </a:p>
          <a:p>
            <a:pPr algn="ctr"/>
            <a:r>
              <a:rPr lang="en-US" sz="3600" b="1" dirty="0"/>
              <a:t>ORIENTED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8A609-3B64-3A90-350B-5E96E998F0FC}"/>
              </a:ext>
            </a:extLst>
          </p:cNvPr>
          <p:cNvSpPr txBox="1"/>
          <p:nvPr/>
        </p:nvSpPr>
        <p:spPr>
          <a:xfrm>
            <a:off x="4970820" y="161976"/>
            <a:ext cx="2250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OUTGOING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D6BAF-17AD-AB63-EBCD-3BB168EE0470}"/>
              </a:ext>
            </a:extLst>
          </p:cNvPr>
          <p:cNvSpPr txBox="1"/>
          <p:nvPr/>
        </p:nvSpPr>
        <p:spPr>
          <a:xfrm>
            <a:off x="4970820" y="5523224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7036B-5602-851E-6E8E-15247AF90869}"/>
              </a:ext>
            </a:extLst>
          </p:cNvPr>
          <p:cNvSpPr txBox="1"/>
          <p:nvPr/>
        </p:nvSpPr>
        <p:spPr>
          <a:xfrm>
            <a:off x="8963901" y="2553932"/>
            <a:ext cx="2122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PEOPLE </a:t>
            </a:r>
          </a:p>
          <a:p>
            <a:pPr algn="ctr"/>
            <a:r>
              <a:rPr lang="en-US" sz="3600" b="1" dirty="0"/>
              <a:t>ORIENTED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F36EA3-B99D-E112-AA95-585D8B879E4F}"/>
              </a:ext>
            </a:extLst>
          </p:cNvPr>
          <p:cNvGrpSpPr/>
          <p:nvPr/>
        </p:nvGrpSpPr>
        <p:grpSpPr>
          <a:xfrm>
            <a:off x="3732231" y="1059025"/>
            <a:ext cx="2250354" cy="2023383"/>
            <a:chOff x="3732231" y="1059025"/>
            <a:chExt cx="2250354" cy="20233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F2F3AA-61DF-A40A-47F5-D9FA768DA9D5}"/>
                </a:ext>
              </a:extLst>
            </p:cNvPr>
            <p:cNvSpPr/>
            <p:nvPr/>
          </p:nvSpPr>
          <p:spPr>
            <a:xfrm>
              <a:off x="3732231" y="1059025"/>
              <a:ext cx="2250354" cy="2023383"/>
            </a:xfrm>
            <a:prstGeom prst="rect">
              <a:avLst/>
            </a:prstGeom>
            <a:solidFill>
              <a:srgbClr val="FFF21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79586C-1EA0-A2D0-F122-44B2AF3FB595}"/>
                </a:ext>
              </a:extLst>
            </p:cNvPr>
            <p:cNvSpPr txBox="1"/>
            <p:nvPr/>
          </p:nvSpPr>
          <p:spPr>
            <a:xfrm>
              <a:off x="4260122" y="1778328"/>
              <a:ext cx="11673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GOLD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F1E252-5EF0-96E3-5E2F-BF2524B40840}"/>
              </a:ext>
            </a:extLst>
          </p:cNvPr>
          <p:cNvGrpSpPr/>
          <p:nvPr/>
        </p:nvGrpSpPr>
        <p:grpSpPr>
          <a:xfrm>
            <a:off x="6196952" y="1060657"/>
            <a:ext cx="2250354" cy="2023383"/>
            <a:chOff x="6196952" y="1060657"/>
            <a:chExt cx="2250354" cy="2023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11680F-C8FC-1BC3-3D14-7A61EEAA925C}"/>
                </a:ext>
              </a:extLst>
            </p:cNvPr>
            <p:cNvSpPr/>
            <p:nvPr/>
          </p:nvSpPr>
          <p:spPr>
            <a:xfrm>
              <a:off x="6196952" y="1060657"/>
              <a:ext cx="2250354" cy="2023383"/>
            </a:xfrm>
            <a:prstGeom prst="rect">
              <a:avLst/>
            </a:prstGeom>
            <a:solidFill>
              <a:srgbClr val="F586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2CCB55-BB24-8A74-A210-36EB57708030}"/>
                </a:ext>
              </a:extLst>
            </p:cNvPr>
            <p:cNvSpPr txBox="1"/>
            <p:nvPr/>
          </p:nvSpPr>
          <p:spPr>
            <a:xfrm>
              <a:off x="6383650" y="1799107"/>
              <a:ext cx="16273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ORANGE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F69309-BF50-08AD-D3C6-EDBB240AD2F0}"/>
              </a:ext>
            </a:extLst>
          </p:cNvPr>
          <p:cNvGrpSpPr/>
          <p:nvPr/>
        </p:nvGrpSpPr>
        <p:grpSpPr>
          <a:xfrm>
            <a:off x="6194668" y="3270223"/>
            <a:ext cx="2250354" cy="2023383"/>
            <a:chOff x="6194668" y="3270223"/>
            <a:chExt cx="2250354" cy="20233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2F2C88-0B13-E50A-E440-C7563C87592E}"/>
                </a:ext>
              </a:extLst>
            </p:cNvPr>
            <p:cNvSpPr/>
            <p:nvPr/>
          </p:nvSpPr>
          <p:spPr>
            <a:xfrm>
              <a:off x="6194668" y="3270223"/>
              <a:ext cx="2250354" cy="2023383"/>
            </a:xfrm>
            <a:prstGeom prst="rect">
              <a:avLst/>
            </a:prstGeom>
            <a:solidFill>
              <a:srgbClr val="0098D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C0F5CF-C768-6E42-9E3F-A50E29FFB266}"/>
                </a:ext>
              </a:extLst>
            </p:cNvPr>
            <p:cNvSpPr txBox="1"/>
            <p:nvPr/>
          </p:nvSpPr>
          <p:spPr>
            <a:xfrm>
              <a:off x="6672479" y="4024043"/>
              <a:ext cx="10497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BLUE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E4CD93-C21B-BFBE-CCCE-9030CA342585}"/>
              </a:ext>
            </a:extLst>
          </p:cNvPr>
          <p:cNvGrpSpPr/>
          <p:nvPr/>
        </p:nvGrpSpPr>
        <p:grpSpPr>
          <a:xfrm>
            <a:off x="3744695" y="3280574"/>
            <a:ext cx="2250354" cy="2023383"/>
            <a:chOff x="3744695" y="3280574"/>
            <a:chExt cx="2250354" cy="202338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880F5F-0A9F-3A56-740B-0C0E5146B40A}"/>
                </a:ext>
              </a:extLst>
            </p:cNvPr>
            <p:cNvSpPr/>
            <p:nvPr/>
          </p:nvSpPr>
          <p:spPr>
            <a:xfrm>
              <a:off x="3744695" y="3280574"/>
              <a:ext cx="2250354" cy="2023383"/>
            </a:xfrm>
            <a:prstGeom prst="rect">
              <a:avLst/>
            </a:prstGeom>
            <a:solidFill>
              <a:srgbClr val="00A8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212FAF-94DF-3E08-601A-ADD9A5532EDF}"/>
                </a:ext>
              </a:extLst>
            </p:cNvPr>
            <p:cNvSpPr txBox="1"/>
            <p:nvPr/>
          </p:nvSpPr>
          <p:spPr>
            <a:xfrm>
              <a:off x="4185829" y="3999877"/>
              <a:ext cx="1330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GREEN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3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661E8-2B46-3804-9E4D-7123728E8EE9}"/>
              </a:ext>
            </a:extLst>
          </p:cNvPr>
          <p:cNvSpPr txBox="1"/>
          <p:nvPr/>
        </p:nvSpPr>
        <p:spPr>
          <a:xfrm>
            <a:off x="471193" y="400714"/>
            <a:ext cx="109285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1E1E1E"/>
                </a:solidFill>
                <a:effectLst/>
              </a:rPr>
              <a:t>The </a:t>
            </a:r>
            <a:r>
              <a:rPr lang="en-US" sz="4400" b="1" i="0" dirty="0">
                <a:effectLst/>
              </a:rPr>
              <a:t>Organized Gold</a:t>
            </a:r>
            <a:r>
              <a:rPr lang="en-US" sz="4400" b="0" i="0" dirty="0">
                <a:solidFill>
                  <a:srgbClr val="1E1E1E"/>
                </a:solidFill>
                <a:effectLst/>
              </a:rPr>
              <a:t> values belonging, orderliness, responsibility, system productivity, efficiency, fairness, security, stability, duty, tradition and accuracy. You might want to picture them as industrious beavers.</a:t>
            </a:r>
            <a:endParaRPr lang="en-US" sz="4400" dirty="0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58778EDC-2535-69F3-F1AA-633062FF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317" y="3721386"/>
            <a:ext cx="2215748" cy="2896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1F781E-AE3C-25B8-6415-2D676DD4BFD1}"/>
              </a:ext>
            </a:extLst>
          </p:cNvPr>
          <p:cNvSpPr txBox="1"/>
          <p:nvPr/>
        </p:nvSpPr>
        <p:spPr>
          <a:xfrm>
            <a:off x="1462463" y="4877342"/>
            <a:ext cx="7521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Highest % of total population, nearly half!</a:t>
            </a:r>
          </a:p>
        </p:txBody>
      </p:sp>
    </p:spTree>
    <p:extLst>
      <p:ext uri="{BB962C8B-B14F-4D97-AF65-F5344CB8AC3E}">
        <p14:creationId xmlns:p14="http://schemas.microsoft.com/office/powerpoint/2010/main" val="1472466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661E8-2B46-3804-9E4D-7123728E8EE9}"/>
              </a:ext>
            </a:extLst>
          </p:cNvPr>
          <p:cNvSpPr txBox="1"/>
          <p:nvPr/>
        </p:nvSpPr>
        <p:spPr>
          <a:xfrm>
            <a:off x="734962" y="523860"/>
            <a:ext cx="53610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1E1E1E"/>
                </a:solidFill>
                <a:effectLst/>
              </a:rPr>
              <a:t>Do’s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Have a plan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Future Driven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Stability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Belonging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Responsible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Accountability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Family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B7D8F-69CD-2BB2-1CFB-47A81C5D733D}"/>
              </a:ext>
            </a:extLst>
          </p:cNvPr>
          <p:cNvSpPr txBox="1"/>
          <p:nvPr/>
        </p:nvSpPr>
        <p:spPr>
          <a:xfrm>
            <a:off x="6096000" y="523860"/>
            <a:ext cx="53610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 err="1">
                <a:solidFill>
                  <a:srgbClr val="1E1E1E"/>
                </a:solidFill>
                <a:effectLst/>
              </a:rPr>
              <a:t>Dont’s</a:t>
            </a:r>
            <a:endParaRPr lang="en-US" sz="4400" b="0" i="0" dirty="0">
              <a:solidFill>
                <a:srgbClr val="1E1E1E"/>
              </a:solidFill>
              <a:effectLst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Surprises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Change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Broken Rules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Isolate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Inconsiderate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Chaos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Excuses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34528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D76BD6-3540-50F3-A758-21CCE4D004F0}"/>
              </a:ext>
            </a:extLst>
          </p:cNvPr>
          <p:cNvSpPr txBox="1"/>
          <p:nvPr/>
        </p:nvSpPr>
        <p:spPr>
          <a:xfrm>
            <a:off x="587477" y="267976"/>
            <a:ext cx="110170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The </a:t>
            </a:r>
            <a:r>
              <a:rPr lang="en-US" sz="4400" b="1" dirty="0"/>
              <a:t>Resourceful Orange </a:t>
            </a:r>
            <a:r>
              <a:rPr lang="en-US" sz="4400" dirty="0"/>
              <a:t>values action, freedom, variety, speed, high impact, agility, precision, excitement, fraternity and spontaneity. You may want to think of them as a fox – ready to turn “on a dime” to seek the next adventure.</a:t>
            </a:r>
          </a:p>
        </p:txBody>
      </p:sp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E6C2901-B03B-33C7-5EC1-FAC51C5D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120" y="3880331"/>
            <a:ext cx="2297061" cy="2387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A19FA-A209-5D7F-1368-02B1008DC283}"/>
              </a:ext>
            </a:extLst>
          </p:cNvPr>
          <p:cNvSpPr txBox="1"/>
          <p:nvPr/>
        </p:nvSpPr>
        <p:spPr>
          <a:xfrm>
            <a:off x="1058859" y="4535589"/>
            <a:ext cx="77652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</a:rPr>
              <a:t>A fox does not plan its day. It just goes out </a:t>
            </a:r>
          </a:p>
          <a:p>
            <a:r>
              <a:rPr lang="en-US" sz="3200" b="1" i="0" dirty="0">
                <a:solidFill>
                  <a:srgbClr val="000000"/>
                </a:solidFill>
                <a:effectLst/>
              </a:rPr>
              <a:t>each morning  knowing that it has to survive.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15921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661E8-2B46-3804-9E4D-7123728E8EE9}"/>
              </a:ext>
            </a:extLst>
          </p:cNvPr>
          <p:cNvSpPr txBox="1"/>
          <p:nvPr/>
        </p:nvSpPr>
        <p:spPr>
          <a:xfrm>
            <a:off x="734962" y="523860"/>
            <a:ext cx="53610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1E1E1E"/>
                </a:solidFill>
                <a:effectLst/>
              </a:rPr>
              <a:t>Do’s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Spontaneous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Action Driven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Adventurous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Individuality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Feel Appreciated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Creative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Fast Results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B7D8F-69CD-2BB2-1CFB-47A81C5D733D}"/>
              </a:ext>
            </a:extLst>
          </p:cNvPr>
          <p:cNvSpPr txBox="1"/>
          <p:nvPr/>
        </p:nvSpPr>
        <p:spPr>
          <a:xfrm>
            <a:off x="6096000" y="523860"/>
            <a:ext cx="53610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 err="1">
                <a:solidFill>
                  <a:srgbClr val="1E1E1E"/>
                </a:solidFill>
                <a:effectLst/>
              </a:rPr>
              <a:t>Dont’s</a:t>
            </a:r>
            <a:endParaRPr lang="en-US" sz="4400" b="0" i="0" dirty="0">
              <a:solidFill>
                <a:srgbClr val="1E1E1E"/>
              </a:solidFill>
              <a:effectLst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Rigidity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Discouragement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Restriction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Monotone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Confrontation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Quiet Places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Ignore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575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557AC3-4B71-D863-3951-2E0D8BBD9E33}"/>
              </a:ext>
            </a:extLst>
          </p:cNvPr>
          <p:cNvSpPr txBox="1"/>
          <p:nvPr/>
        </p:nvSpPr>
        <p:spPr>
          <a:xfrm>
            <a:off x="501256" y="498863"/>
            <a:ext cx="1094330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1E1E1E"/>
                </a:solidFill>
                <a:effectLst/>
              </a:rPr>
              <a:t>The </a:t>
            </a:r>
            <a:r>
              <a:rPr lang="en-US" sz="4400" b="1" i="0" dirty="0">
                <a:solidFill>
                  <a:srgbClr val="1E1E1E"/>
                </a:solidFill>
                <a:effectLst/>
              </a:rPr>
              <a:t>Authentic Blue </a:t>
            </a:r>
            <a:r>
              <a:rPr lang="en-US" sz="4400" dirty="0">
                <a:solidFill>
                  <a:srgbClr val="1E1E1E"/>
                </a:solidFill>
              </a:rPr>
              <a:t>type</a:t>
            </a:r>
            <a:r>
              <a:rPr lang="en-US" sz="4400" b="0" i="0" dirty="0">
                <a:solidFill>
                  <a:srgbClr val="1E1E1E"/>
                </a:solidFill>
                <a:effectLst/>
              </a:rPr>
              <a:t> appreciates cooperation, teamwork, creativity, individuality, self-actualization, optimism, generosity, relationships, sensitivity, harmony and personal growth. They might be pictured as playful, friendly dolphins.</a:t>
            </a:r>
            <a:endParaRPr lang="en-US" sz="4400" dirty="0"/>
          </a:p>
        </p:txBody>
      </p:sp>
      <p:pic>
        <p:nvPicPr>
          <p:cNvPr id="5" name="Picture 4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620E5B5A-0CAD-36E7-6D0B-E744FCC3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55565" y="4346706"/>
            <a:ext cx="1977670" cy="2478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948F5C-6AFF-CECC-4B41-63DC944DA9F6}"/>
              </a:ext>
            </a:extLst>
          </p:cNvPr>
          <p:cNvSpPr txBox="1"/>
          <p:nvPr/>
        </p:nvSpPr>
        <p:spPr>
          <a:xfrm>
            <a:off x="1991033" y="5002832"/>
            <a:ext cx="7510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Blue suggests serenity and depth of feeling.</a:t>
            </a:r>
          </a:p>
        </p:txBody>
      </p:sp>
    </p:spTree>
    <p:extLst>
      <p:ext uri="{BB962C8B-B14F-4D97-AF65-F5344CB8AC3E}">
        <p14:creationId xmlns:p14="http://schemas.microsoft.com/office/powerpoint/2010/main" val="2401513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661E8-2B46-3804-9E4D-7123728E8EE9}"/>
              </a:ext>
            </a:extLst>
          </p:cNvPr>
          <p:cNvSpPr txBox="1"/>
          <p:nvPr/>
        </p:nvSpPr>
        <p:spPr>
          <a:xfrm>
            <a:off x="734962" y="523860"/>
            <a:ext cx="53610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1E1E1E"/>
                </a:solidFill>
                <a:effectLst/>
              </a:rPr>
              <a:t>Do’s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People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Emotions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Optimistic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Connection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Feel Appreciated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Cry Easy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XOXOXO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B7D8F-69CD-2BB2-1CFB-47A81C5D733D}"/>
              </a:ext>
            </a:extLst>
          </p:cNvPr>
          <p:cNvSpPr txBox="1"/>
          <p:nvPr/>
        </p:nvSpPr>
        <p:spPr>
          <a:xfrm>
            <a:off x="6096000" y="523860"/>
            <a:ext cx="53610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 err="1">
                <a:solidFill>
                  <a:srgbClr val="1E1E1E"/>
                </a:solidFill>
                <a:effectLst/>
              </a:rPr>
              <a:t>Dont’s</a:t>
            </a:r>
            <a:endParaRPr lang="en-US" sz="4400" b="0" i="0" dirty="0">
              <a:solidFill>
                <a:srgbClr val="1E1E1E"/>
              </a:solidFill>
              <a:effectLst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Cold Facts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Disconnected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Can’t Help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Alone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Aggressiveness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Conflict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Uncomfortable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7017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1110" y="639098"/>
            <a:ext cx="3843800" cy="3494790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entury Gothic" panose="020B0502020202020204" pitchFamily="34" charset="0"/>
              </a:rPr>
              <a:t>Managing </a:t>
            </a:r>
            <a:br>
              <a:rPr lang="en-US" sz="5000" dirty="0">
                <a:latin typeface="Century Gothic" panose="020B0502020202020204" pitchFamily="34" charset="0"/>
              </a:rPr>
            </a:br>
            <a:r>
              <a:rPr lang="en-US" sz="5000" dirty="0">
                <a:latin typeface="Century Gothic" panose="020B0502020202020204" pitchFamily="34" charset="0"/>
              </a:rPr>
              <a:t>Personalities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110" y="4455621"/>
            <a:ext cx="3417990" cy="123861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Jose Herreria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8D7ED5-98E6-BFD7-DC5F-D491205AB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093494"/>
            <a:ext cx="6912217" cy="414732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B9A19-A96A-F882-0267-0BC707F12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231" y="5112366"/>
            <a:ext cx="883679" cy="1158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1704BC-5B85-7CD9-31F8-A9D9E0C09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278" y="28172"/>
            <a:ext cx="2477729" cy="24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79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3BDFC7-E58E-3D89-DD45-709C3D0FF952}"/>
              </a:ext>
            </a:extLst>
          </p:cNvPr>
          <p:cNvSpPr txBox="1"/>
          <p:nvPr/>
        </p:nvSpPr>
        <p:spPr>
          <a:xfrm>
            <a:off x="858752" y="1165122"/>
            <a:ext cx="10972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The </a:t>
            </a:r>
            <a:r>
              <a:rPr lang="en-US" sz="4400" b="1" dirty="0"/>
              <a:t>Inquiring Green </a:t>
            </a:r>
            <a:r>
              <a:rPr lang="en-US" sz="4400" dirty="0"/>
              <a:t>appreciates autonomy, privacy, independence, logic, competence, objectivity, ingenuity and future orientation. People often picture them as wise owls.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CA59650-52FD-64CF-0271-2E7B934A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404" y="3817372"/>
            <a:ext cx="1914148" cy="243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CC195D-8CF0-A6C9-8947-188D1D0609D7}"/>
              </a:ext>
            </a:extLst>
          </p:cNvPr>
          <p:cNvSpPr txBox="1"/>
          <p:nvPr/>
        </p:nvSpPr>
        <p:spPr>
          <a:xfrm>
            <a:off x="657438" y="4818445"/>
            <a:ext cx="810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Logic is the beginning, not the end of wisdom!</a:t>
            </a:r>
          </a:p>
        </p:txBody>
      </p:sp>
    </p:spTree>
    <p:extLst>
      <p:ext uri="{BB962C8B-B14F-4D97-AF65-F5344CB8AC3E}">
        <p14:creationId xmlns:p14="http://schemas.microsoft.com/office/powerpoint/2010/main" val="3771865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661E8-2B46-3804-9E4D-7123728E8EE9}"/>
              </a:ext>
            </a:extLst>
          </p:cNvPr>
          <p:cNvSpPr txBox="1"/>
          <p:nvPr/>
        </p:nvSpPr>
        <p:spPr>
          <a:xfrm>
            <a:off x="734962" y="523860"/>
            <a:ext cx="53610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1E1E1E"/>
                </a:solidFill>
                <a:effectLst/>
              </a:rPr>
              <a:t>Do’s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Thinking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The Why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Challenge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Competence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Facts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Time to Process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Long Term Goals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B7D8F-69CD-2BB2-1CFB-47A81C5D733D}"/>
              </a:ext>
            </a:extLst>
          </p:cNvPr>
          <p:cNvSpPr txBox="1"/>
          <p:nvPr/>
        </p:nvSpPr>
        <p:spPr>
          <a:xfrm>
            <a:off x="6096000" y="523860"/>
            <a:ext cx="53610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 err="1">
                <a:solidFill>
                  <a:srgbClr val="1E1E1E"/>
                </a:solidFill>
                <a:effectLst/>
              </a:rPr>
              <a:t>Dont’s</a:t>
            </a:r>
            <a:endParaRPr lang="en-US" sz="4400" b="0" i="0" dirty="0">
              <a:solidFill>
                <a:srgbClr val="1E1E1E"/>
              </a:solidFill>
              <a:effectLst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Rush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Ambiguity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Secrets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Basic Tasks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Large Groups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Short Term Goals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1E1E1E"/>
                </a:solidFill>
              </a:rPr>
              <a:t>Sarcasm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0184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2C04E8-02F9-A2BE-A726-838BF3C6C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45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D049DE-1336-E05C-D0EA-B8F2AA120808}"/>
              </a:ext>
            </a:extLst>
          </p:cNvPr>
          <p:cNvSpPr txBox="1"/>
          <p:nvPr/>
        </p:nvSpPr>
        <p:spPr>
          <a:xfrm>
            <a:off x="565355" y="2189568"/>
            <a:ext cx="11061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highlight>
                  <a:srgbClr val="F58634"/>
                </a:highlight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129961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1D25-1AC2-2ADC-2C31-BC4A5B63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3454"/>
            <a:ext cx="10058400" cy="1450757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What are you going to get out of today!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5613A-44E1-0FF0-6D38-E475568F2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249" y="2115803"/>
            <a:ext cx="10058400" cy="3760891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What is your personality, in color!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Have some fun.!!!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There are 22 slides in 45 minutes.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You will have the knowledge to apply what you have learned.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Please make sure your neighbor is comfortable!</a:t>
            </a:r>
          </a:p>
        </p:txBody>
      </p:sp>
    </p:spTree>
    <p:extLst>
      <p:ext uri="{BB962C8B-B14F-4D97-AF65-F5344CB8AC3E}">
        <p14:creationId xmlns:p14="http://schemas.microsoft.com/office/powerpoint/2010/main" val="98602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134E07-11FF-8BF7-7A8A-1831C1F24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678" y="4010177"/>
            <a:ext cx="3945419" cy="202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08DA5-6DBF-B3C6-C939-7D38D509C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498" y="2224775"/>
            <a:ext cx="3945419" cy="2026137"/>
          </a:xfrm>
          <a:prstGeom prst="rect">
            <a:avLst/>
          </a:prstGeom>
        </p:spPr>
      </p:pic>
      <p:pic>
        <p:nvPicPr>
          <p:cNvPr id="1030" name="Picture 6" descr="Most Personality Tests Are Junk Science and Make You Cling to a Label">
            <a:extLst>
              <a:ext uri="{FF2B5EF4-FFF2-40B4-BE49-F238E27FC236}">
                <a16:creationId xmlns:a16="http://schemas.microsoft.com/office/drawing/2014/main" id="{E5D0EC18-9EF4-A6E3-ECDF-7246D69B4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45" y="2213916"/>
            <a:ext cx="2932340" cy="219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F5C85-DDD3-DF05-E8A0-8E0DFA03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Ancient Subject !!</a:t>
            </a:r>
          </a:p>
        </p:txBody>
      </p:sp>
      <p:pic>
        <p:nvPicPr>
          <p:cNvPr id="1028" name="Picture 4" descr="x">
            <a:extLst>
              <a:ext uri="{FF2B5EF4-FFF2-40B4-BE49-F238E27FC236}">
                <a16:creationId xmlns:a16="http://schemas.microsoft.com/office/drawing/2014/main" id="{0763204E-F621-1223-A4BC-3F08CFBF9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14" y="4250913"/>
            <a:ext cx="3011736" cy="180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03621E-4431-9D66-A917-15D2D7F4C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937" y="3168648"/>
            <a:ext cx="2932340" cy="192379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86F851-EE68-4046-AB41-D42A00E7DF62}"/>
              </a:ext>
            </a:extLst>
          </p:cNvPr>
          <p:cNvSpPr txBox="1"/>
          <p:nvPr/>
        </p:nvSpPr>
        <p:spPr>
          <a:xfrm>
            <a:off x="1229790" y="2343893"/>
            <a:ext cx="40780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Hippocrates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Wundt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Myers-Briggs</a:t>
            </a:r>
          </a:p>
        </p:txBody>
      </p:sp>
    </p:spTree>
    <p:extLst>
      <p:ext uri="{BB962C8B-B14F-4D97-AF65-F5344CB8AC3E}">
        <p14:creationId xmlns:p14="http://schemas.microsoft.com/office/powerpoint/2010/main" val="40592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862C1-61BE-5BBE-FAD4-78F1A8D4B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20"/>
          <a:stretch/>
        </p:blipFill>
        <p:spPr>
          <a:xfrm>
            <a:off x="216230" y="380010"/>
            <a:ext cx="5879770" cy="4144487"/>
          </a:xfrm>
          <a:prstGeom prst="rect">
            <a:avLst/>
          </a:prstGeom>
        </p:spPr>
      </p:pic>
      <p:pic>
        <p:nvPicPr>
          <p:cNvPr id="2050" name="Picture 2" descr="Free photos of Read">
            <a:extLst>
              <a:ext uri="{FF2B5EF4-FFF2-40B4-BE49-F238E27FC236}">
                <a16:creationId xmlns:a16="http://schemas.microsoft.com/office/drawing/2014/main" id="{33889F80-45F1-B70E-5A79-EB54EAB5F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/>
          <a:stretch/>
        </p:blipFill>
        <p:spPr bwMode="auto">
          <a:xfrm>
            <a:off x="6095999" y="1781299"/>
            <a:ext cx="5879771" cy="41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63EBFAD-5C6D-4702-F313-6C8072B2C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617" y="754615"/>
            <a:ext cx="5348768" cy="53487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E964E8-DB6C-53C7-1BCE-440ED146E948}"/>
              </a:ext>
            </a:extLst>
          </p:cNvPr>
          <p:cNvSpPr/>
          <p:nvPr/>
        </p:nvSpPr>
        <p:spPr>
          <a:xfrm>
            <a:off x="2978254" y="2870652"/>
            <a:ext cx="61983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0"/>
                <a:solidFill>
                  <a:srgbClr val="1A659E"/>
                </a:solidFill>
                <a:effectLst>
                  <a:glow rad="228600">
                    <a:srgbClr val="FFFF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6248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BCFF6DC-EBE6-5C8B-7544-EFC99A1D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89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3CDD3-C029-345C-ED22-509A7C25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84380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9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93222E-F7EF-E762-574A-923F17F1F9BD}"/>
              </a:ext>
            </a:extLst>
          </p:cNvPr>
          <p:cNvSpPr txBox="1"/>
          <p:nvPr/>
        </p:nvSpPr>
        <p:spPr>
          <a:xfrm rot="16200000">
            <a:off x="-1863609" y="2198180"/>
            <a:ext cx="4488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INTROVERT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FA238-AA55-AF66-C73C-3F0D9608CFA9}"/>
              </a:ext>
            </a:extLst>
          </p:cNvPr>
          <p:cNvSpPr txBox="1"/>
          <p:nvPr/>
        </p:nvSpPr>
        <p:spPr>
          <a:xfrm rot="5400000">
            <a:off x="10387371" y="2173536"/>
            <a:ext cx="2685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EXTROVERT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D92EF48-F884-8C3E-5817-3C7CB919229C}"/>
              </a:ext>
            </a:extLst>
          </p:cNvPr>
          <p:cNvSpPr/>
          <p:nvPr/>
        </p:nvSpPr>
        <p:spPr>
          <a:xfrm>
            <a:off x="5955030" y="1438747"/>
            <a:ext cx="5417819" cy="2100073"/>
          </a:xfrm>
          <a:prstGeom prst="rightArrow">
            <a:avLst>
              <a:gd name="adj1" fmla="val 50000"/>
              <a:gd name="adj2" fmla="val 7041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3168A4E-92CB-03F3-9493-543345F11BF6}"/>
              </a:ext>
            </a:extLst>
          </p:cNvPr>
          <p:cNvSpPr/>
          <p:nvPr/>
        </p:nvSpPr>
        <p:spPr>
          <a:xfrm rot="10800000">
            <a:off x="679368" y="1441536"/>
            <a:ext cx="5184222" cy="2100073"/>
          </a:xfrm>
          <a:prstGeom prst="rightArrow">
            <a:avLst>
              <a:gd name="adj1" fmla="val 50000"/>
              <a:gd name="adj2" fmla="val 7041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81AC9DC5-AC18-FC59-BA84-8745D9D22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306" y="0"/>
            <a:ext cx="710788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63CBE0-57BA-C777-B595-0BF4C4C61169}"/>
              </a:ext>
            </a:extLst>
          </p:cNvPr>
          <p:cNvSpPr txBox="1"/>
          <p:nvPr/>
        </p:nvSpPr>
        <p:spPr>
          <a:xfrm>
            <a:off x="2069708" y="3633635"/>
            <a:ext cx="51842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“Only a sith deals in absolutes</a:t>
            </a:r>
            <a:r>
              <a:rPr lang="en-US" sz="4400" dirty="0">
                <a:latin typeface="Mandalore Expanded" pitchFamily="2" charset="0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82FD6D-D0BD-35EF-2C10-4DE32B75E5D4}"/>
              </a:ext>
            </a:extLst>
          </p:cNvPr>
          <p:cNvSpPr txBox="1"/>
          <p:nvPr/>
        </p:nvSpPr>
        <p:spPr>
          <a:xfrm>
            <a:off x="4857750" y="517779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OBI-WAN KENOBI</a:t>
            </a:r>
          </a:p>
        </p:txBody>
      </p:sp>
    </p:spTree>
    <p:extLst>
      <p:ext uri="{BB962C8B-B14F-4D97-AF65-F5344CB8AC3E}">
        <p14:creationId xmlns:p14="http://schemas.microsoft.com/office/powerpoint/2010/main" val="4180597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C9F4686C-759F-19A8-C9B1-8DED55402C3E}"/>
              </a:ext>
            </a:extLst>
          </p:cNvPr>
          <p:cNvSpPr/>
          <p:nvPr/>
        </p:nvSpPr>
        <p:spPr>
          <a:xfrm>
            <a:off x="5955030" y="1438747"/>
            <a:ext cx="5417819" cy="2100073"/>
          </a:xfrm>
          <a:prstGeom prst="rightArrow">
            <a:avLst>
              <a:gd name="adj1" fmla="val 50000"/>
              <a:gd name="adj2" fmla="val 7041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97BE93E-0430-59F9-5E1C-AD8F255AE289}"/>
              </a:ext>
            </a:extLst>
          </p:cNvPr>
          <p:cNvSpPr/>
          <p:nvPr/>
        </p:nvSpPr>
        <p:spPr>
          <a:xfrm rot="10800000">
            <a:off x="679368" y="1441536"/>
            <a:ext cx="5184222" cy="2100073"/>
          </a:xfrm>
          <a:prstGeom prst="rightArrow">
            <a:avLst>
              <a:gd name="adj1" fmla="val 50000"/>
              <a:gd name="adj2" fmla="val 7041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44F946-0453-EF0F-60A7-6B3913CC7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60" b="14870"/>
          <a:stretch/>
        </p:blipFill>
        <p:spPr>
          <a:xfrm>
            <a:off x="196106" y="1328927"/>
            <a:ext cx="11799787" cy="4688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3222E-F7EF-E762-574A-923F17F1F9BD}"/>
              </a:ext>
            </a:extLst>
          </p:cNvPr>
          <p:cNvSpPr txBox="1"/>
          <p:nvPr/>
        </p:nvSpPr>
        <p:spPr>
          <a:xfrm rot="16200000">
            <a:off x="-893264" y="2256337"/>
            <a:ext cx="2548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INTROVERT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FA238-AA55-AF66-C73C-3F0D9608CFA9}"/>
              </a:ext>
            </a:extLst>
          </p:cNvPr>
          <p:cNvSpPr txBox="1"/>
          <p:nvPr/>
        </p:nvSpPr>
        <p:spPr>
          <a:xfrm rot="5400000">
            <a:off x="10387371" y="2173536"/>
            <a:ext cx="2685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EXTROVERT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6B283-7CF9-15C9-840F-B4861F1CFFE1}"/>
              </a:ext>
            </a:extLst>
          </p:cNvPr>
          <p:cNvSpPr txBox="1"/>
          <p:nvPr/>
        </p:nvSpPr>
        <p:spPr>
          <a:xfrm>
            <a:off x="4309110" y="865924"/>
            <a:ext cx="32171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AMBIVERT</a:t>
            </a:r>
          </a:p>
        </p:txBody>
      </p:sp>
    </p:spTree>
    <p:extLst>
      <p:ext uri="{BB962C8B-B14F-4D97-AF65-F5344CB8AC3E}">
        <p14:creationId xmlns:p14="http://schemas.microsoft.com/office/powerpoint/2010/main" val="5635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1035</Words>
  <Application>Microsoft Office PowerPoint</Application>
  <PresentationFormat>Widescreen</PresentationFormat>
  <Paragraphs>220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Century Gothic</vt:lpstr>
      <vt:lpstr>Georgia Pro Cond Light</vt:lpstr>
      <vt:lpstr>Mandalore Expanded</vt:lpstr>
      <vt:lpstr>Roboto</vt:lpstr>
      <vt:lpstr>Speak Pro</vt:lpstr>
      <vt:lpstr>RetrospectVTI</vt:lpstr>
      <vt:lpstr>Managing  People</vt:lpstr>
      <vt:lpstr>Managing  Personalities</vt:lpstr>
      <vt:lpstr>What are you going to get out of today!</vt:lpstr>
      <vt:lpstr>Ancient Subject 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 People</dc:title>
  <dc:creator>Patrice Cayce</dc:creator>
  <cp:lastModifiedBy>Patrice Cayce</cp:lastModifiedBy>
  <cp:revision>1</cp:revision>
  <dcterms:modified xsi:type="dcterms:W3CDTF">2022-06-17T13:17:01Z</dcterms:modified>
</cp:coreProperties>
</file>